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1" r:id="rId3"/>
    <p:sldId id="283" r:id="rId4"/>
    <p:sldId id="281" r:id="rId5"/>
    <p:sldId id="272" r:id="rId6"/>
    <p:sldId id="282" r:id="rId7"/>
    <p:sldId id="284" r:id="rId8"/>
    <p:sldId id="288" r:id="rId9"/>
    <p:sldId id="289" r:id="rId10"/>
    <p:sldId id="285" r:id="rId11"/>
    <p:sldId id="290" r:id="rId12"/>
    <p:sldId id="286" r:id="rId13"/>
    <p:sldId id="287" r:id="rId14"/>
    <p:sldId id="291" r:id="rId15"/>
    <p:sldId id="262" r:id="rId16"/>
    <p:sldId id="292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ay Waters" initials="JW" lastIdx="2" clrIdx="0">
    <p:extLst>
      <p:ext uri="{19B8F6BF-5375-455C-9EA6-DF929625EA0E}">
        <p15:presenceInfo xmlns:p15="http://schemas.microsoft.com/office/powerpoint/2012/main" userId="S-1-5-21-433143047-869825201-9522986-8780" providerId="AD"/>
      </p:ext>
    </p:extLst>
  </p:cmAuthor>
  <p:cmAuthor id="2" name="Allene Gumbs" initials="AG" lastIdx="4" clrIdx="1">
    <p:extLst>
      <p:ext uri="{19B8F6BF-5375-455C-9EA6-DF929625EA0E}">
        <p15:presenceInfo xmlns:p15="http://schemas.microsoft.com/office/powerpoint/2012/main" userId="S-1-5-21-433143047-869825201-9522986-6829" providerId="AD"/>
      </p:ext>
    </p:extLst>
  </p:cmAuthor>
  <p:cmAuthor id="3" name="Tanya Dawson" initials="TD" lastIdx="5" clrIdx="2">
    <p:extLst>
      <p:ext uri="{19B8F6BF-5375-455C-9EA6-DF929625EA0E}">
        <p15:presenceInfo xmlns:p15="http://schemas.microsoft.com/office/powerpoint/2012/main" userId="S-1-5-21-433143047-869825201-9522986-10249" providerId="AD"/>
      </p:ext>
    </p:extLst>
  </p:cmAuthor>
  <p:cmAuthor id="4" name="Kishelle Blaize-Cameron" initials="KB" lastIdx="2" clrIdx="3">
    <p:extLst>
      <p:ext uri="{19B8F6BF-5375-455C-9EA6-DF929625EA0E}">
        <p15:presenceInfo xmlns:p15="http://schemas.microsoft.com/office/powerpoint/2012/main" userId="S::blaizek@bvifsc.vg::421c6003-6624-4fbc-83c9-69dcd53e303a" providerId="AD"/>
      </p:ext>
    </p:extLst>
  </p:cmAuthor>
  <p:cmAuthor id="5" name="Chelcy Forbes" initials="CF" lastIdx="20" clrIdx="4">
    <p:extLst>
      <p:ext uri="{19B8F6BF-5375-455C-9EA6-DF929625EA0E}">
        <p15:presenceInfo xmlns:p15="http://schemas.microsoft.com/office/powerpoint/2012/main" userId="S::forbesc@bvifsc.vg::f98fa163-6919-4503-a24c-527f28e107a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DC7E"/>
    <a:srgbClr val="FCFC84"/>
    <a:srgbClr val="F1F2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792" autoAdjust="0"/>
  </p:normalViewPr>
  <p:slideViewPr>
    <p:cSldViewPr>
      <p:cViewPr varScale="1">
        <p:scale>
          <a:sx n="114" d="100"/>
          <a:sy n="114" d="100"/>
        </p:scale>
        <p:origin x="152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4" dt="2020-07-29T17:06:48.177" idx="1">
    <p:pos x="10" y="10"/>
    <p:text/>
    <p:extLst>
      <p:ext uri="{C676402C-5697-4E1C-873F-D02D1690AC5C}">
        <p15:threadingInfo xmlns:p15="http://schemas.microsoft.com/office/powerpoint/2012/main" timeZoneBias="24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4E687D3-AD72-46C6-B56A-9CA25A701A00}" type="datetimeFigureOut">
              <a:rPr lang="en-US" smtClean="0"/>
              <a:t>30/07/2020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78384C7-93FD-4483-98AB-143CE2BF1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9814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0C922F7-DB57-4488-82FC-164A52563AC9}" type="datetimeFigureOut">
              <a:rPr lang="en-US" smtClean="0"/>
              <a:t>30/07/2020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209780C-EF29-4E37-8814-A4073298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874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09780C-EF29-4E37-8814-A4073298277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332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15 October,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09780C-EF29-4E37-8814-A4073298277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053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4225"/>
            <a:ext cx="7772400" cy="1470025"/>
          </a:xfrm>
        </p:spPr>
        <p:txBody>
          <a:bodyPr/>
          <a:lstStyle>
            <a:lvl1pPr>
              <a:defRPr b="1">
                <a:solidFill>
                  <a:srgbClr val="1C477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5591D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591D9"/>
                </a:solidFill>
              </a:defRPr>
            </a:lvl1pPr>
          </a:lstStyle>
          <a:p>
            <a:fld id="{F8D3E68C-4C18-4503-B890-0D845F6D65AF}" type="datetimeFigureOut">
              <a:rPr lang="en-US" smtClean="0"/>
              <a:pPr/>
              <a:t>30/07/2020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591D9"/>
                </a:solidFill>
              </a:defRPr>
            </a:lvl1pPr>
          </a:lstStyle>
          <a:p>
            <a:fld id="{A36595E0-AAB9-4300-BC83-418D465E34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D3E68C-4C18-4503-B890-0D845F6D65AF}" type="datetimeFigureOut">
              <a:rPr lang="en-US" smtClean="0"/>
              <a:pPr/>
              <a:t>30/07/2020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6595E0-AAB9-4300-BC83-418D465E34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D3E68C-4C18-4503-B890-0D845F6D65AF}" type="datetimeFigureOut">
              <a:rPr lang="en-US" smtClean="0"/>
              <a:pPr/>
              <a:t>30/07/2020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6595E0-AAB9-4300-BC83-418D465E34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rgbClr val="1C477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10000"/>
          </a:xfrm>
        </p:spPr>
        <p:txBody>
          <a:bodyPr/>
          <a:lstStyle>
            <a:lvl1pPr>
              <a:defRPr>
                <a:solidFill>
                  <a:srgbClr val="1C477D"/>
                </a:solidFill>
              </a:defRPr>
            </a:lvl1pPr>
            <a:lvl2pPr>
              <a:defRPr>
                <a:solidFill>
                  <a:srgbClr val="5591D9"/>
                </a:solidFill>
              </a:defRPr>
            </a:lvl2pPr>
            <a:lvl3pPr>
              <a:defRPr>
                <a:solidFill>
                  <a:srgbClr val="5591D9"/>
                </a:solidFill>
              </a:defRPr>
            </a:lvl3pPr>
            <a:lvl4pPr>
              <a:defRPr>
                <a:solidFill>
                  <a:srgbClr val="5591D9"/>
                </a:solidFill>
              </a:defRPr>
            </a:lvl4pPr>
            <a:lvl5pPr>
              <a:defRPr>
                <a:solidFill>
                  <a:srgbClr val="5591D9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591D9"/>
                </a:solidFill>
              </a:defRPr>
            </a:lvl1pPr>
          </a:lstStyle>
          <a:p>
            <a:fld id="{F8D3E68C-4C18-4503-B890-0D845F6D65AF}" type="datetimeFigureOut">
              <a:rPr lang="en-US" smtClean="0"/>
              <a:pPr/>
              <a:t>30/07/2020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591D9"/>
                </a:solidFill>
              </a:defRPr>
            </a:lvl1pPr>
          </a:lstStyle>
          <a:p>
            <a:fld id="{A36595E0-AAB9-4300-BC83-418D465E34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D3E68C-4C18-4503-B890-0D845F6D65AF}" type="datetimeFigureOut">
              <a:rPr lang="en-US" smtClean="0"/>
              <a:pPr/>
              <a:t>30/07/2020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6595E0-AAB9-4300-BC83-418D465E34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D3E68C-4C18-4503-B890-0D845F6D65AF}" type="datetimeFigureOut">
              <a:rPr lang="en-US" smtClean="0"/>
              <a:pPr/>
              <a:t>30/07/2020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6595E0-AAB9-4300-BC83-418D465E34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D3E68C-4C18-4503-B890-0D845F6D65AF}" type="datetimeFigureOut">
              <a:rPr lang="en-US" smtClean="0"/>
              <a:pPr/>
              <a:t>30/07/2020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6595E0-AAB9-4300-BC83-418D465E34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D3E68C-4C18-4503-B890-0D845F6D65AF}" type="datetimeFigureOut">
              <a:rPr lang="en-US" smtClean="0"/>
              <a:pPr/>
              <a:t>30/07/2020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6595E0-AAB9-4300-BC83-418D465E34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D3E68C-4C18-4503-B890-0D845F6D65AF}" type="datetimeFigureOut">
              <a:rPr lang="en-US" smtClean="0"/>
              <a:pPr/>
              <a:t>30/07/2020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6595E0-AAB9-4300-BC83-418D465E34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D3E68C-4C18-4503-B890-0D845F6D65AF}" type="datetimeFigureOut">
              <a:rPr lang="en-US" smtClean="0"/>
              <a:pPr/>
              <a:t>30/07/2020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6595E0-AAB9-4300-BC83-418D465E34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D3E68C-4C18-4503-B890-0D845F6D65AF}" type="datetimeFigureOut">
              <a:rPr lang="en-US" smtClean="0"/>
              <a:pPr/>
              <a:t>30/07/2020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6595E0-AAB9-4300-BC83-418D465E34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 descr="OT Regulators Powerpoint Template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828800"/>
            <a:ext cx="8305800" cy="2438400"/>
          </a:xfrm>
        </p:spPr>
        <p:txBody>
          <a:bodyPr>
            <a:normAutofit/>
          </a:bodyPr>
          <a:lstStyle/>
          <a:p>
            <a:r>
              <a:rPr lang="en-US" dirty="0"/>
              <a:t>BVI’s FinTech  </a:t>
            </a:r>
            <a:br>
              <a:rPr lang="en-US" dirty="0"/>
            </a:br>
            <a:r>
              <a:rPr lang="en-US" dirty="0"/>
              <a:t>Regulatory Sandbox</a:t>
            </a:r>
            <a:br>
              <a:rPr lang="en-US" dirty="0"/>
            </a:br>
            <a:r>
              <a:rPr lang="en-US" sz="1800" dirty="0"/>
              <a:t>Presenter: Kishelle Blaize-Cameron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A9299-3D76-44FE-9227-BF7FACCFA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Application-Evaluation Stage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E030109-97C7-44F0-AC66-20DA0A472BEB}"/>
              </a:ext>
            </a:extLst>
          </p:cNvPr>
          <p:cNvSpPr txBox="1"/>
          <p:nvPr/>
        </p:nvSpPr>
        <p:spPr>
          <a:xfrm>
            <a:off x="457200" y="1981200"/>
            <a:ext cx="525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Testing Parameters</a:t>
            </a:r>
          </a:p>
          <a:p>
            <a:endParaRPr lang="en-US" sz="2400" b="1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1A9EB8A-9123-419F-815A-63F5A26CC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895600"/>
            <a:ext cx="8153400" cy="3352800"/>
          </a:xfrm>
        </p:spPr>
        <p:txBody>
          <a:bodyPr/>
          <a:lstStyle/>
          <a:p>
            <a:r>
              <a:rPr lang="en-US" sz="2800" dirty="0"/>
              <a:t>Exposure Restrictions </a:t>
            </a:r>
            <a:r>
              <a:rPr lang="en-US" sz="1400" dirty="0"/>
              <a:t>(e.g. Number of clients, maximum AUM, etc.)</a:t>
            </a:r>
          </a:p>
          <a:p>
            <a:r>
              <a:rPr lang="en-US" sz="2800" dirty="0"/>
              <a:t>System Audit Report requirements</a:t>
            </a:r>
          </a:p>
          <a:p>
            <a:r>
              <a:rPr lang="en-US" sz="2800" dirty="0"/>
              <a:t>Financial Requirements</a:t>
            </a:r>
          </a:p>
          <a:p>
            <a:r>
              <a:rPr lang="en-US" sz="2800" dirty="0"/>
              <a:t>AML/ CFT additional measures</a:t>
            </a:r>
          </a:p>
          <a:p>
            <a:r>
              <a:rPr lang="en-US" sz="2800" dirty="0"/>
              <a:t>Required Disclosures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19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0A0AA-AD1F-4D80-BE93-02DE6ED38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Launch Stage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9B86F-7F19-4217-89DA-FBDA94764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90 days from the date of approval to launch</a:t>
            </a:r>
          </a:p>
          <a:p>
            <a:r>
              <a:rPr lang="en-US" dirty="0"/>
              <a:t>If participant has not launched, authorization will automatically be withdrawn</a:t>
            </a:r>
          </a:p>
          <a:p>
            <a:r>
              <a:rPr lang="en-US" dirty="0"/>
              <a:t>No extensions</a:t>
            </a:r>
          </a:p>
        </p:txBody>
      </p:sp>
    </p:spTree>
    <p:extLst>
      <p:ext uri="{BB962C8B-B14F-4D97-AF65-F5344CB8AC3E}">
        <p14:creationId xmlns:p14="http://schemas.microsoft.com/office/powerpoint/2010/main" val="3740881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837E9-31C7-4486-BBDC-343F788B6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Sandbox Participant Stage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D4B3B-63C0-4BBC-A601-D5735982F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28900"/>
            <a:ext cx="8153400" cy="3848100"/>
          </a:xfrm>
        </p:spPr>
        <p:txBody>
          <a:bodyPr/>
          <a:lstStyle/>
          <a:p>
            <a:r>
              <a:rPr lang="en-US" dirty="0"/>
              <a:t>18 months testing period</a:t>
            </a:r>
          </a:p>
          <a:p>
            <a:r>
              <a:rPr lang="en-US" dirty="0"/>
              <a:t>Possible 6 month extension</a:t>
            </a:r>
          </a:p>
          <a:p>
            <a:r>
              <a:rPr lang="en-US" dirty="0"/>
              <a:t>Comply with ongoing obligations</a:t>
            </a:r>
          </a:p>
          <a:p>
            <a:pPr lvl="1"/>
            <a:r>
              <a:rPr lang="en-US" dirty="0"/>
              <a:t>Requirement to have at least 2 directors</a:t>
            </a:r>
          </a:p>
          <a:p>
            <a:pPr lvl="1"/>
            <a:r>
              <a:rPr lang="en-US" dirty="0"/>
              <a:t>Compliance with AML Regime</a:t>
            </a:r>
          </a:p>
          <a:p>
            <a:pPr lvl="1"/>
            <a:r>
              <a:rPr lang="en-US" dirty="0"/>
              <a:t>Compliance with Sandbox Parameters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696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42048-7873-4EA9-A443-44E1AFBDB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Exiting the Sandbox- Key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4C6A9-AB03-4207-B3A9-E5DC2ACB6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Exiting the Sandbox is a key component of the Sandbox lifecycle, and may occur in the following ways:</a:t>
            </a:r>
          </a:p>
          <a:p>
            <a:pPr marL="0" marR="0" lv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romanUcPeriod"/>
            </a:pP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Sandbox Participant has arrived at the end of its sandbox duration;</a:t>
            </a:r>
          </a:p>
          <a:p>
            <a:pPr lvl="2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 Wind down</a:t>
            </a:r>
            <a:endParaRPr lang="en-US" sz="1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 transition to full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licence</a:t>
            </a:r>
            <a:endParaRPr lang="en-US" sz="14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Required to Wind down</a:t>
            </a:r>
          </a:p>
          <a:p>
            <a:pPr marL="800100" lvl="2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sz="14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400050">
              <a:lnSpc>
                <a:spcPct val="115000"/>
              </a:lnSpc>
              <a:spcBef>
                <a:spcPts val="0"/>
              </a:spcBef>
              <a:buFont typeface="+mj-lt"/>
              <a:buAutoNum type="romanUcPeriod"/>
            </a:pP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business model must be discontinued whether at the initiative of the Sandbox Participant or the Commission; or</a:t>
            </a:r>
          </a:p>
          <a:p>
            <a:pPr marL="400050" lvl="1" indent="0">
              <a:lnSpc>
                <a:spcPct val="115000"/>
              </a:lnSpc>
              <a:spcBef>
                <a:spcPts val="0"/>
              </a:spcBef>
              <a:buNone/>
            </a:pPr>
            <a:endParaRPr lang="en-US" sz="14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40005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romanUcPeriod" startAt="3"/>
            </a:pP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Sandbox Participant has failed to launch (within the prescribed launch period).</a:t>
            </a:r>
            <a:endParaRPr lang="en-US" sz="14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182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0CD52-4792-4B06-9C11-953CAFA18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371600"/>
            <a:ext cx="2380129" cy="421341"/>
          </a:xfrm>
        </p:spPr>
        <p:txBody>
          <a:bodyPr anchor="ctr">
            <a:noAutofit/>
          </a:bodyPr>
          <a:lstStyle/>
          <a:p>
            <a:r>
              <a:rPr lang="en-US" sz="4000" b="1" dirty="0">
                <a:solidFill>
                  <a:srgbClr val="1C477D"/>
                </a:solidFill>
              </a:rPr>
              <a:t>Fees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4369FBB-AE9B-413E-B3DF-AD238E52C1B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55081241"/>
              </p:ext>
            </p:extLst>
          </p:nvPr>
        </p:nvGraphicFramePr>
        <p:xfrm>
          <a:off x="914400" y="2286000"/>
          <a:ext cx="6781801" cy="24204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9647">
                  <a:extLst>
                    <a:ext uri="{9D8B030D-6E8A-4147-A177-3AD203B41FA5}">
                      <a16:colId xmlns:a16="http://schemas.microsoft.com/office/drawing/2014/main" val="3311667362"/>
                    </a:ext>
                  </a:extLst>
                </a:gridCol>
                <a:gridCol w="2366874">
                  <a:extLst>
                    <a:ext uri="{9D8B030D-6E8A-4147-A177-3AD203B41FA5}">
                      <a16:colId xmlns:a16="http://schemas.microsoft.com/office/drawing/2014/main" val="1492669091"/>
                    </a:ext>
                  </a:extLst>
                </a:gridCol>
                <a:gridCol w="2025280">
                  <a:extLst>
                    <a:ext uri="{9D8B030D-6E8A-4147-A177-3AD203B41FA5}">
                      <a16:colId xmlns:a16="http://schemas.microsoft.com/office/drawing/2014/main" val="1627630142"/>
                    </a:ext>
                  </a:extLst>
                </a:gridCol>
              </a:tblGrid>
              <a:tr h="59558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Business Model Type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81" marR="97681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Application Fees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81" marR="97681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Approval Fee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81" marR="97681" marT="0" marB="0"/>
                </a:tc>
                <a:extLst>
                  <a:ext uri="{0D108BD9-81ED-4DB2-BD59-A6C34878D82A}">
                    <a16:rowId xmlns:a16="http://schemas.microsoft.com/office/drawing/2014/main" val="2564176410"/>
                  </a:ext>
                </a:extLst>
              </a:tr>
              <a:tr h="31683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81" marR="97681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81" marR="97681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81" marR="97681" marT="0" marB="0"/>
                </a:tc>
                <a:extLst>
                  <a:ext uri="{0D108BD9-81ED-4DB2-BD59-A6C34878D82A}">
                    <a16:rowId xmlns:a16="http://schemas.microsoft.com/office/drawing/2014/main" val="4162102589"/>
                  </a:ext>
                </a:extLst>
              </a:tr>
              <a:tr h="59558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Standard/ Non Complex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81" marR="97681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$2000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81" marR="97681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$2000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81" marR="97681" marT="0" marB="0"/>
                </a:tc>
                <a:extLst>
                  <a:ext uri="{0D108BD9-81ED-4DB2-BD59-A6C34878D82A}">
                    <a16:rowId xmlns:a16="http://schemas.microsoft.com/office/drawing/2014/main" val="1166705961"/>
                  </a:ext>
                </a:extLst>
              </a:tr>
              <a:tr h="59558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Moderately Complex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81" marR="97681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$2000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81" marR="97681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$5000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81" marR="97681" marT="0" marB="0"/>
                </a:tc>
                <a:extLst>
                  <a:ext uri="{0D108BD9-81ED-4DB2-BD59-A6C34878D82A}">
                    <a16:rowId xmlns:a16="http://schemas.microsoft.com/office/drawing/2014/main" val="1568603659"/>
                  </a:ext>
                </a:extLst>
              </a:tr>
              <a:tr h="31683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Complex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81" marR="97681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$2000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81" marR="97681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$10 000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681" marR="97681" marT="0" marB="0"/>
                </a:tc>
                <a:extLst>
                  <a:ext uri="{0D108BD9-81ED-4DB2-BD59-A6C34878D82A}">
                    <a16:rowId xmlns:a16="http://schemas.microsoft.com/office/drawing/2014/main" val="420784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6910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371601"/>
            <a:ext cx="7924800" cy="914400"/>
          </a:xfrm>
        </p:spPr>
        <p:txBody>
          <a:bodyPr/>
          <a:lstStyle/>
          <a:p>
            <a:r>
              <a:rPr lang="en-US" dirty="0"/>
              <a:t>Proposed Sandbox Launch 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667000"/>
            <a:ext cx="6400800" cy="838200"/>
          </a:xfrm>
        </p:spPr>
        <p:txBody>
          <a:bodyPr/>
          <a:lstStyle/>
          <a:p>
            <a:r>
              <a:rPr lang="en-US" dirty="0"/>
              <a:t>August 31, 2020</a:t>
            </a:r>
          </a:p>
        </p:txBody>
      </p:sp>
    </p:spTree>
    <p:extLst>
      <p:ext uri="{BB962C8B-B14F-4D97-AF65-F5344CB8AC3E}">
        <p14:creationId xmlns:p14="http://schemas.microsoft.com/office/powerpoint/2010/main" val="3082094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03F5F-E560-42EA-A002-A66E82F54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E0FA4-F72B-4406-99C9-C1B3CA52F3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Please send emails to </a:t>
            </a:r>
            <a:r>
              <a:rPr lang="en-US" dirty="0">
                <a:solidFill>
                  <a:schemeClr val="accent1"/>
                </a:solidFill>
              </a:rPr>
              <a:t>sandbox@bvifsc.vg</a:t>
            </a:r>
          </a:p>
        </p:txBody>
      </p:sp>
    </p:spTree>
    <p:extLst>
      <p:ext uri="{BB962C8B-B14F-4D97-AF65-F5344CB8AC3E}">
        <p14:creationId xmlns:p14="http://schemas.microsoft.com/office/powerpoint/2010/main" val="321161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914400"/>
          </a:xfrm>
        </p:spPr>
        <p:txBody>
          <a:bodyPr/>
          <a:lstStyle/>
          <a:p>
            <a:r>
              <a:rPr lang="en-US" dirty="0"/>
              <a:t>Objectives of the Sandbox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Promote efficiencies by encouraging new solutions;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everage existing or new technology in an innovative way in order to deliver new financial products or services or to improve business processes;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rovide regulatory clarity on whether a new financial product or service complies with legal and regulatory requirements; and  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romanUcPeriod"/>
            </a:pP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Develop targeted regulatory response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41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E5CCB-0BA9-4925-ACD1-507A3EFDA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401762"/>
            <a:ext cx="3886200" cy="579438"/>
          </a:xfrm>
        </p:spPr>
        <p:txBody>
          <a:bodyPr anchor="ctr">
            <a:normAutofit fontScale="90000"/>
          </a:bodyPr>
          <a:lstStyle/>
          <a:p>
            <a:pPr algn="l"/>
            <a:r>
              <a:rPr lang="en-US" sz="4000" b="1" dirty="0">
                <a:solidFill>
                  <a:srgbClr val="1C477D"/>
                </a:solidFill>
              </a:rPr>
              <a:t>Sandbox Life Cycle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0355CBB-E276-45CF-8659-050A6FF29859}"/>
              </a:ext>
            </a:extLst>
          </p:cNvPr>
          <p:cNvPicPr>
            <a:picLocks noGr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19200" y="1981200"/>
            <a:ext cx="6477000" cy="3962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48816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DC0AA-61C4-478E-8541-DB98FB8C8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71600"/>
            <a:ext cx="5105400" cy="762000"/>
          </a:xfrm>
        </p:spPr>
        <p:txBody>
          <a:bodyPr/>
          <a:lstStyle/>
          <a:p>
            <a:r>
              <a:rPr lang="en-US" dirty="0"/>
              <a:t>Application - Eligibility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5284E-7095-4A75-BDFE-5E737E7F1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Eligible persons</a:t>
            </a:r>
          </a:p>
          <a:p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685800" lvl="1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startup proposing a new financial services solution, that involves a FinTech business model that is not currently covered (whether explicitly or implicitly) under current Regulatory Legislation and may require issuance of new regulations;</a:t>
            </a: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lvl="1" algn="just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lvl="1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startup who wishes to test an innovative technology to deliver a licensable financial service;</a:t>
            </a: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lvl="1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Current licensees who wish to test an innovate technology as a part of their already approved financial service offering;</a:t>
            </a:r>
          </a:p>
          <a:p>
            <a:pPr marL="400050" lvl="1" indent="0" algn="just">
              <a:spcBef>
                <a:spcPts val="0"/>
              </a:spcBef>
              <a:buNone/>
            </a:pPr>
            <a:endParaRPr lang="en-US" sz="1400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99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314510"/>
            <a:ext cx="44958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Application- Eligibility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2DB7641-D201-4869-8DB7-CCDFEBD193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6620742"/>
              </p:ext>
            </p:extLst>
          </p:nvPr>
        </p:nvGraphicFramePr>
        <p:xfrm>
          <a:off x="914400" y="2437002"/>
          <a:ext cx="6866914" cy="38875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6610">
                  <a:extLst>
                    <a:ext uri="{9D8B030D-6E8A-4147-A177-3AD203B41FA5}">
                      <a16:colId xmlns:a16="http://schemas.microsoft.com/office/drawing/2014/main" val="3736679993"/>
                    </a:ext>
                  </a:extLst>
                </a:gridCol>
                <a:gridCol w="3072041">
                  <a:extLst>
                    <a:ext uri="{9D8B030D-6E8A-4147-A177-3AD203B41FA5}">
                      <a16:colId xmlns:a16="http://schemas.microsoft.com/office/drawing/2014/main" val="1612929071"/>
                    </a:ext>
                  </a:extLst>
                </a:gridCol>
                <a:gridCol w="2108263">
                  <a:extLst>
                    <a:ext uri="{9D8B030D-6E8A-4147-A177-3AD203B41FA5}">
                      <a16:colId xmlns:a16="http://schemas.microsoft.com/office/drawing/2014/main" val="3122397248"/>
                    </a:ext>
                  </a:extLst>
                </a:gridCol>
              </a:tblGrid>
              <a:tr h="336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Proposed Niche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25" marR="5232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Description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25" marR="5232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Testing Categories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25" marR="52325" marT="0" marB="0"/>
                </a:tc>
                <a:extLst>
                  <a:ext uri="{0D108BD9-81ED-4DB2-BD59-A6C34878D82A}">
                    <a16:rowId xmlns:a16="http://schemas.microsoft.com/office/drawing/2014/main" val="1163482091"/>
                  </a:ext>
                </a:extLst>
              </a:tr>
              <a:tr h="89150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FinTech Credit Services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25" marR="5232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All credit activity facilitated by electronic platform whereby borrowers are matched directly with lenders. Automated lending process.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25" marR="52325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900" dirty="0">
                          <a:effectLst/>
                        </a:rPr>
                        <a:t>Peer to Peer Lending</a:t>
                      </a:r>
                      <a:endParaRPr lang="en-US" sz="8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900" dirty="0">
                          <a:effectLst/>
                        </a:rPr>
                        <a:t>Online Lending using own capital</a:t>
                      </a:r>
                      <a:endParaRPr lang="en-US" sz="800" dirty="0">
                        <a:effectLst/>
                      </a:endParaRPr>
                    </a:p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25" marR="52325" marT="0" marB="0"/>
                </a:tc>
                <a:extLst>
                  <a:ext uri="{0D108BD9-81ED-4DB2-BD59-A6C34878D82A}">
                    <a16:rowId xmlns:a16="http://schemas.microsoft.com/office/drawing/2014/main" val="196593777"/>
                  </a:ext>
                </a:extLst>
              </a:tr>
              <a:tr h="11165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Payments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25" marR="5232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Systems used to settle financial transactions through the transfer of monetary value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25" marR="52325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900" dirty="0">
                          <a:effectLst/>
                        </a:rPr>
                        <a:t>Cryptocurrency E-Wallets</a:t>
                      </a:r>
                      <a:endParaRPr lang="en-US" sz="8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900" dirty="0">
                          <a:effectLst/>
                        </a:rPr>
                        <a:t>Merchant Payments &amp; </a:t>
                      </a:r>
                      <a:r>
                        <a:rPr lang="en-US" sz="900" dirty="0" err="1">
                          <a:effectLst/>
                        </a:rPr>
                        <a:t>PoS</a:t>
                      </a:r>
                      <a:r>
                        <a:rPr lang="en-US" sz="900" dirty="0">
                          <a:effectLst/>
                        </a:rPr>
                        <a:t> Services</a:t>
                      </a:r>
                      <a:endParaRPr lang="en-US" sz="8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900" dirty="0">
                          <a:effectLst/>
                        </a:rPr>
                        <a:t>International Remittance</a:t>
                      </a:r>
                      <a:endParaRPr lang="en-US" sz="8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900" dirty="0">
                          <a:effectLst/>
                        </a:rPr>
                        <a:t>Mobile Payments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25" marR="52325" marT="0" marB="0"/>
                </a:tc>
                <a:extLst>
                  <a:ext uri="{0D108BD9-81ED-4DB2-BD59-A6C34878D82A}">
                    <a16:rowId xmlns:a16="http://schemas.microsoft.com/office/drawing/2014/main" val="4223892702"/>
                  </a:ext>
                </a:extLst>
              </a:tr>
              <a:tr h="81005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Investment Management: </a:t>
                      </a:r>
                      <a:endParaRPr lang="en-US" sz="8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25" marR="5232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8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Use of big data, AI and Machine Learning to evaluate investment opportunities.</a:t>
                      </a:r>
                      <a:endParaRPr lang="en-US" sz="8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8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25" marR="52325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900">
                          <a:effectLst/>
                        </a:rPr>
                        <a:t>Robo Advisors</a:t>
                      </a:r>
                      <a:endParaRPr lang="en-US" sz="80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900">
                          <a:effectLst/>
                        </a:rPr>
                        <a:t>Micro- investing platforms</a:t>
                      </a:r>
                      <a:endParaRPr lang="en-US" sz="800">
                        <a:effectLst/>
                      </a:endParaRPr>
                    </a:p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 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25" marR="52325" marT="0" marB="0"/>
                </a:tc>
                <a:extLst>
                  <a:ext uri="{0D108BD9-81ED-4DB2-BD59-A6C34878D82A}">
                    <a16:rowId xmlns:a16="http://schemas.microsoft.com/office/drawing/2014/main" val="2169643729"/>
                  </a:ext>
                </a:extLst>
              </a:tr>
              <a:tr h="38854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Securities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25" marR="5232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Exchanges for the trading of cryptocurrencies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25" marR="52325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900">
                          <a:effectLst/>
                        </a:rPr>
                        <a:t>Cryptocurrency exchange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25" marR="52325" marT="0" marB="0"/>
                </a:tc>
                <a:extLst>
                  <a:ext uri="{0D108BD9-81ED-4DB2-BD59-A6C34878D82A}">
                    <a16:rowId xmlns:a16="http://schemas.microsoft.com/office/drawing/2014/main" val="2425383161"/>
                  </a:ext>
                </a:extLst>
              </a:tr>
              <a:tr h="3448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Insure Tech: 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25" marR="5232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AI used to better determine risk and provide a policy more suited to the insured.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25" marR="52325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900" dirty="0">
                          <a:effectLst/>
                        </a:rPr>
                        <a:t>Insurance Aggregators</a:t>
                      </a:r>
                      <a:endParaRPr lang="en-US" sz="800" dirty="0">
                        <a:effectLst/>
                      </a:endParaRPr>
                    </a:p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25" marR="52325" marT="0" marB="0"/>
                </a:tc>
                <a:extLst>
                  <a:ext uri="{0D108BD9-81ED-4DB2-BD59-A6C34878D82A}">
                    <a16:rowId xmlns:a16="http://schemas.microsoft.com/office/drawing/2014/main" val="373830470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257B229-9A2B-44C6-B54B-EA11D1FF9CB9}"/>
              </a:ext>
            </a:extLst>
          </p:cNvPr>
          <p:cNvSpPr txBox="1"/>
          <p:nvPr/>
        </p:nvSpPr>
        <p:spPr>
          <a:xfrm>
            <a:off x="228600" y="19050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Testing Categories</a:t>
            </a:r>
          </a:p>
        </p:txBody>
      </p:sp>
    </p:spTree>
    <p:extLst>
      <p:ext uri="{BB962C8B-B14F-4D97-AF65-F5344CB8AC3E}">
        <p14:creationId xmlns:p14="http://schemas.microsoft.com/office/powerpoint/2010/main" val="2600778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EFE55-A604-4BC9-A2F4-D1372B0CA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71600"/>
            <a:ext cx="45720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Application- Eligibility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7084E-836B-463B-A573-00F46B7EB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Non-Eligible Persons</a:t>
            </a:r>
          </a:p>
          <a:p>
            <a:pPr lvl="1"/>
            <a:endParaRPr lang="en-US" dirty="0"/>
          </a:p>
          <a:p>
            <a:pPr lvl="1" indent="-3429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Entities that fall outside the risk tolerance of the Sandbox due to nature, size and complexity; and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71600" lvl="1" indent="-3429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Business Proposals that are not sufficiently developed and ready to be launched.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798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FF819-9685-4ACC-8410-FE32EEB25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Application-Evaluation Stage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CECBF-FD1D-4CF0-9B9B-FB753390F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3048000"/>
            <a:ext cx="7696200" cy="3429000"/>
          </a:xfrm>
        </p:spPr>
        <p:txBody>
          <a:bodyPr>
            <a:normAutofit fontScale="92500" lnSpcReduction="10000"/>
          </a:bodyPr>
          <a:lstStyle/>
          <a:p>
            <a:pPr marL="400050" indent="-400050">
              <a:buFont typeface="+mj-lt"/>
              <a:buAutoNum type="romanUcPeriod"/>
            </a:pPr>
            <a:r>
              <a:rPr lang="en-US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Business Proposal and Risk;</a:t>
            </a:r>
          </a:p>
          <a:p>
            <a:pPr marL="800100" lvl="1" indent="-400050">
              <a:buFont typeface="+mj-lt"/>
              <a:buAutoNum type="romanUcPeriod"/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Target Client Base</a:t>
            </a:r>
          </a:p>
          <a:p>
            <a:pPr marL="800100" lvl="1" indent="-400050">
              <a:buFont typeface="+mj-lt"/>
              <a:buAutoNum type="romanUcPeriod"/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Financials</a:t>
            </a:r>
          </a:p>
          <a:p>
            <a:pPr marL="800100" lvl="1" indent="-400050">
              <a:buFont typeface="+mj-lt"/>
              <a:buAutoNum type="romanUcPeriod"/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Technological Architecture</a:t>
            </a:r>
          </a:p>
          <a:p>
            <a:pPr marL="800100" lvl="1" indent="-400050">
              <a:buFont typeface="+mj-lt"/>
              <a:buAutoNum type="romanUcPeriod"/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Renumeration Structure</a:t>
            </a:r>
          </a:p>
          <a:p>
            <a:pPr marL="800100" lvl="1" indent="-400050">
              <a:buFont typeface="+mj-lt"/>
              <a:buAutoNum type="romanUcPeriod"/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Customer Redress Mechanism</a:t>
            </a:r>
          </a:p>
          <a:p>
            <a:pPr marL="800100" lvl="1" indent="-400050">
              <a:buFont typeface="+mj-lt"/>
              <a:buAutoNum type="romanUcPeriod"/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Risk and Risk Management</a:t>
            </a:r>
          </a:p>
          <a:p>
            <a:pPr marL="400050" lvl="1" indent="0">
              <a:buNone/>
            </a:pP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00050" indent="-400050">
              <a:buFont typeface="+mj-lt"/>
              <a:buAutoNum type="romanUcPeriod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Resources; </a:t>
            </a:r>
          </a:p>
          <a:p>
            <a:pPr marL="800100" lvl="1" indent="-400050">
              <a:buFont typeface="+mj-lt"/>
              <a:buAutoNum type="romanUcPeriod"/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Human</a:t>
            </a:r>
          </a:p>
          <a:p>
            <a:pPr marL="800100" lvl="1" indent="-400050">
              <a:buFont typeface="+mj-lt"/>
              <a:buAutoNum type="romanUcPeriod"/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Technological</a:t>
            </a:r>
          </a:p>
          <a:p>
            <a:pPr marL="800100" lvl="1" indent="-400050">
              <a:buFont typeface="+mj-lt"/>
              <a:buAutoNum type="romanUcPeriod"/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Financial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F616BD-2E9A-48C9-BBA6-DFF68865CFF6}"/>
              </a:ext>
            </a:extLst>
          </p:cNvPr>
          <p:cNvSpPr txBox="1"/>
          <p:nvPr/>
        </p:nvSpPr>
        <p:spPr>
          <a:xfrm>
            <a:off x="381000" y="2326341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Applications will be evaluated on the following 4 key criteria; </a:t>
            </a:r>
          </a:p>
        </p:txBody>
      </p:sp>
    </p:spTree>
    <p:extLst>
      <p:ext uri="{BB962C8B-B14F-4D97-AF65-F5344CB8AC3E}">
        <p14:creationId xmlns:p14="http://schemas.microsoft.com/office/powerpoint/2010/main" val="1047909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A2564-5659-47CA-AE99-017B2F1C1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Application-Evaluation Stage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883D8-8F22-478E-A3C1-3E1E7618D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3048000"/>
            <a:ext cx="8458200" cy="3200400"/>
          </a:xfrm>
        </p:spPr>
        <p:txBody>
          <a:bodyPr/>
          <a:lstStyle/>
          <a:p>
            <a:pPr marL="514350" indent="-514350">
              <a:buFont typeface="+mj-lt"/>
              <a:buAutoNum type="romanUcPeriod" startAt="3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Readiness for Testing; and </a:t>
            </a:r>
          </a:p>
          <a:p>
            <a:pPr marL="800100" lvl="1" indent="-400050">
              <a:buFont typeface="+mj-lt"/>
              <a:buAutoNum type="romanUcPeriod"/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Stage of development of business model</a:t>
            </a:r>
          </a:p>
          <a:p>
            <a:pPr marL="400050" lvl="1" indent="0">
              <a:buNone/>
            </a:pP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00050" indent="-400050">
              <a:buFont typeface="+mj-lt"/>
              <a:buAutoNum type="romanUcPeriod" startAt="3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Exit Plans</a:t>
            </a:r>
          </a:p>
          <a:p>
            <a:pPr marL="800100" lvl="1" indent="-400050">
              <a:buFont typeface="+mj-lt"/>
              <a:buAutoNum type="romanUcPeriod"/>
            </a:pPr>
            <a:r>
              <a:rPr lang="en-US" sz="1600" dirty="0">
                <a:latin typeface="Times New Roman" panose="02020603050405020304" pitchFamily="18" charset="0"/>
              </a:rPr>
              <a:t>Wind Down</a:t>
            </a:r>
          </a:p>
          <a:p>
            <a:pPr marL="800100" lvl="1" indent="-400050">
              <a:buFont typeface="+mj-lt"/>
              <a:buAutoNum type="romanUcPeriod"/>
            </a:pPr>
            <a:r>
              <a:rPr lang="en-US" sz="1600" dirty="0">
                <a:latin typeface="Times New Roman" panose="02020603050405020304" pitchFamily="18" charset="0"/>
              </a:rPr>
              <a:t>Full Deployment</a:t>
            </a:r>
            <a:endParaRPr lang="en-US" sz="1600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41160D-E473-4EFF-8F3B-6EABE131160A}"/>
              </a:ext>
            </a:extLst>
          </p:cNvPr>
          <p:cNvSpPr txBox="1"/>
          <p:nvPr/>
        </p:nvSpPr>
        <p:spPr>
          <a:xfrm>
            <a:off x="304800" y="2520434"/>
            <a:ext cx="7010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Applications will be evaluated on the following key criteria;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378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82CFA-D9A0-4EAB-9FC5-AA91C2C32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371600"/>
            <a:ext cx="8229600" cy="552695"/>
          </a:xfrm>
        </p:spPr>
        <p:txBody>
          <a:bodyPr>
            <a:normAutofit fontScale="90000"/>
          </a:bodyPr>
          <a:lstStyle/>
          <a:p>
            <a:r>
              <a:rPr lang="en-US" dirty="0"/>
              <a:t>Application-Evaluation Stage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004A68C-5990-4BA1-8DBD-2770C5D422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1222176"/>
              </p:ext>
            </p:extLst>
          </p:nvPr>
        </p:nvGraphicFramePr>
        <p:xfrm>
          <a:off x="381000" y="2133600"/>
          <a:ext cx="8305801" cy="3581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8009">
                  <a:extLst>
                    <a:ext uri="{9D8B030D-6E8A-4147-A177-3AD203B41FA5}">
                      <a16:colId xmlns:a16="http://schemas.microsoft.com/office/drawing/2014/main" val="3769995167"/>
                    </a:ext>
                  </a:extLst>
                </a:gridCol>
                <a:gridCol w="2768896">
                  <a:extLst>
                    <a:ext uri="{9D8B030D-6E8A-4147-A177-3AD203B41FA5}">
                      <a16:colId xmlns:a16="http://schemas.microsoft.com/office/drawing/2014/main" val="498881857"/>
                    </a:ext>
                  </a:extLst>
                </a:gridCol>
                <a:gridCol w="2768896">
                  <a:extLst>
                    <a:ext uri="{9D8B030D-6E8A-4147-A177-3AD203B41FA5}">
                      <a16:colId xmlns:a16="http://schemas.microsoft.com/office/drawing/2014/main" val="1558216465"/>
                    </a:ext>
                  </a:extLst>
                </a:gridCol>
              </a:tblGrid>
              <a:tr h="3689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Standard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4" marR="6194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94790" algn="l"/>
                        </a:tabLst>
                      </a:pPr>
                      <a:r>
                        <a:rPr lang="en-US" sz="1100" dirty="0">
                          <a:effectLst/>
                        </a:rPr>
                        <a:t>Moderately Complex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9479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4" marR="6194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Complex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4" marR="61944" marT="0" marB="0"/>
                </a:tc>
                <a:extLst>
                  <a:ext uri="{0D108BD9-81ED-4DB2-BD59-A6C34878D82A}">
                    <a16:rowId xmlns:a16="http://schemas.microsoft.com/office/drawing/2014/main" val="3687171567"/>
                  </a:ext>
                </a:extLst>
              </a:tr>
              <a:tr h="3212421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  <a:tabLst>
                          <a:tab pos="1494790" algn="l"/>
                        </a:tabLst>
                      </a:pP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  <a:tabLst>
                          <a:tab pos="1494790" algn="l"/>
                        </a:tabLst>
                      </a:pP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has a physical presence in the Virgin Islands;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  <a:tabLst>
                          <a:tab pos="1494790" algn="l"/>
                        </a:tabLst>
                      </a:pP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Has not commenced business;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  <a:tabLst>
                          <a:tab pos="1494790" algn="l"/>
                        </a:tabLst>
                      </a:pP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Has less than 50 retail customers; and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  <a:tabLst>
                          <a:tab pos="1494790" algn="l"/>
                        </a:tabLst>
                      </a:pP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Customer assets of less than USD5 Million.</a:t>
                      </a:r>
                    </a:p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494790" algn="l"/>
                        </a:tabLst>
                      </a:pP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4" marR="61944" marT="0" marB="0">
                    <a:solidFill>
                      <a:srgbClr val="AFDC7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  <a:tabLst>
                          <a:tab pos="1494790" algn="l"/>
                        </a:tabLst>
                      </a:pPr>
                      <a:r>
                        <a:rPr lang="en-US" sz="1200" dirty="0">
                          <a:effectLst/>
                        </a:rPr>
                        <a:t>Does not have a physical presence in the Virgin Islands;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  <a:tabLst>
                          <a:tab pos="1494790" algn="l"/>
                        </a:tabLst>
                      </a:pPr>
                      <a:r>
                        <a:rPr lang="en-US" sz="1200" dirty="0">
                          <a:effectLst/>
                        </a:rPr>
                        <a:t>Entity has less than 2 years of operation;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  <a:tabLst>
                          <a:tab pos="1494790" algn="l"/>
                        </a:tabLst>
                      </a:pPr>
                      <a:r>
                        <a:rPr lang="en-US" sz="1200" dirty="0">
                          <a:effectLst/>
                        </a:rPr>
                        <a:t>Has between 50 and 100 retail customers;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  <a:tabLst>
                          <a:tab pos="1494790" algn="l"/>
                        </a:tabLst>
                      </a:pPr>
                      <a:r>
                        <a:rPr lang="en-US" sz="1200" dirty="0">
                          <a:effectLst/>
                        </a:rPr>
                        <a:t>No more than $50 million in customer assets; and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  <a:tabLst>
                          <a:tab pos="1494790" algn="l"/>
                        </a:tabLst>
                      </a:pPr>
                      <a:r>
                        <a:rPr lang="en-US" sz="1200" dirty="0">
                          <a:effectLst/>
                        </a:rPr>
                        <a:t>Applying new technology to a financial services product or service already under remit of current regulatory legislation.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4" marR="61944" marT="0" marB="0">
                    <a:solidFill>
                      <a:srgbClr val="FCFC84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  <a:tabLst>
                          <a:tab pos="1494790" algn="l"/>
                        </a:tabLst>
                      </a:pPr>
                      <a:r>
                        <a:rPr lang="en-US" sz="1200" dirty="0">
                          <a:effectLst/>
                        </a:rPr>
                        <a:t>Does not have a physical presence in the Virgin Islands;</a:t>
                      </a:r>
                    </a:p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49479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  <a:tabLst>
                          <a:tab pos="1494790" algn="l"/>
                        </a:tabLst>
                      </a:pPr>
                      <a:r>
                        <a:rPr lang="en-US" sz="1200" dirty="0">
                          <a:effectLst/>
                        </a:rPr>
                        <a:t>Has more than 100 retail customers;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  <a:tabLst>
                          <a:tab pos="1494790" algn="l"/>
                        </a:tabLst>
                      </a:pPr>
                      <a:r>
                        <a:rPr lang="en-US" sz="1200" dirty="0">
                          <a:effectLst/>
                        </a:rPr>
                        <a:t>Has more than USD50 million in customer assets; and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  <a:tabLst>
                          <a:tab pos="1494790" algn="l"/>
                        </a:tabLst>
                      </a:pPr>
                      <a:r>
                        <a:rPr lang="en-US" sz="1200" dirty="0">
                          <a:effectLst/>
                        </a:rPr>
                        <a:t>Offering a new financial service or product which requires new regulation.</a:t>
                      </a:r>
                    </a:p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49479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4" marR="6194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53041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885CAC7-41AC-4507-9C89-99777E17BC13}"/>
              </a:ext>
            </a:extLst>
          </p:cNvPr>
          <p:cNvSpPr txBox="1"/>
          <p:nvPr/>
        </p:nvSpPr>
        <p:spPr>
          <a:xfrm>
            <a:off x="457200" y="1804397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Risk Classification</a:t>
            </a:r>
          </a:p>
        </p:txBody>
      </p:sp>
    </p:spTree>
    <p:extLst>
      <p:ext uri="{BB962C8B-B14F-4D97-AF65-F5344CB8AC3E}">
        <p14:creationId xmlns:p14="http://schemas.microsoft.com/office/powerpoint/2010/main" val="850996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753</Words>
  <Application>Microsoft Office PowerPoint</Application>
  <PresentationFormat>On-screen Show (4:3)</PresentationFormat>
  <Paragraphs>167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Symbol</vt:lpstr>
      <vt:lpstr>Times New Roman</vt:lpstr>
      <vt:lpstr>Wingdings</vt:lpstr>
      <vt:lpstr>Default Theme</vt:lpstr>
      <vt:lpstr>BVI’s FinTech   Regulatory Sandbox Presenter: Kishelle Blaize-Cameron</vt:lpstr>
      <vt:lpstr>Objectives of the Sandbox</vt:lpstr>
      <vt:lpstr>Sandbox Life Cycle </vt:lpstr>
      <vt:lpstr>Application - Eligibility</vt:lpstr>
      <vt:lpstr>Application- Eligibility</vt:lpstr>
      <vt:lpstr>Application- Eligibility</vt:lpstr>
      <vt:lpstr>Application-Evaluation Stage</vt:lpstr>
      <vt:lpstr>Application-Evaluation Stage</vt:lpstr>
      <vt:lpstr>Application-Evaluation Stage</vt:lpstr>
      <vt:lpstr>Application-Evaluation Stage</vt:lpstr>
      <vt:lpstr>Launch Stage</vt:lpstr>
      <vt:lpstr>Sandbox Participant Stage</vt:lpstr>
      <vt:lpstr>Exiting the Sandbox- Key Points</vt:lpstr>
      <vt:lpstr>Fees</vt:lpstr>
      <vt:lpstr>Proposed Sandbox Launch Date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BVI’s FinTech   Regulatory Sandbox</dc:title>
  <dc:creator>Kishelle Blaize-Cameron</dc:creator>
  <cp:lastModifiedBy>Binta Jallow</cp:lastModifiedBy>
  <cp:revision>16</cp:revision>
  <dcterms:created xsi:type="dcterms:W3CDTF">2020-07-29T22:58:59Z</dcterms:created>
  <dcterms:modified xsi:type="dcterms:W3CDTF">2020-07-30T13:16:24Z</dcterms:modified>
</cp:coreProperties>
</file>